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61" r:id="rId4"/>
    <p:sldId id="260" r:id="rId5"/>
    <p:sldId id="262" r:id="rId6"/>
    <p:sldId id="264" r:id="rId7"/>
    <p:sldId id="266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94660"/>
  </p:normalViewPr>
  <p:slideViewPr>
    <p:cSldViewPr snapToGrid="0">
      <p:cViewPr>
        <p:scale>
          <a:sx n="60" d="100"/>
          <a:sy n="60" d="100"/>
        </p:scale>
        <p:origin x="1574" y="9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509644-E4E9-4BF5-ABC5-5913B1BC2F80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6598D6-17C6-4EA7-94E0-11C39DC2D6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5234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6598D6-17C6-4EA7-94E0-11C39DC2D630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5989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3E92A-8D48-D1C9-B669-8A98CDD40E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EB3DD7-8D31-E71D-179C-AA6D70605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5EB70-4634-FC15-C33D-3EFB00BF6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40783-E23E-A5A2-B387-FCF104B99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68686-C7B8-E858-D13D-DD1A9210C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8681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F6557-C34B-5A8C-5F9C-15A9FC087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F848DB-EFE6-B721-C65E-F20330A99A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143C4-679A-B8EB-787F-64872F0FE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368ED-C0B0-E2C9-D642-DD2C4965E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5D209-61CB-CD23-0765-A951F6094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127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C2DBB9-5145-F4F1-6BCB-A02CBF39CF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34A58-E9EC-533F-4767-EF3EB5EA96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8EB39-3BDF-BE28-D165-82545A233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C2447-C5F4-6246-555B-9CE746609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7FF66-5CD2-420F-80D4-B3E5410A5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0533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2F9A0-170F-063F-F9F0-745616861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22514-E316-5BF9-ADC1-A8A6C2A73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38073-5287-B9BF-D115-4FF152474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BD855-9DF4-317A-59CC-B6A4E2E9A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314C9-369F-D5F8-0E7F-5495EE382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9129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61025-7E59-AFE3-45DD-F7DDA34B8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70398-2328-C78E-75D8-E7BA61CE6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9DFA0-2BEC-BC92-536B-35E2D1CA1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4E559-CBA9-09BA-D94F-4848DE50A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E5922-66DE-8D94-6D8E-0336E0D10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576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ED888-A3A2-55EF-D237-E7B80021B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F7C18-E41F-74E8-BF39-B199772574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C23B66-F660-AB44-6C7F-2B1E458F5B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BCC11-7ED7-8B90-D3F2-1086F83A2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104A7-23C8-B9BD-5556-FCD2CED47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5C55D-D63B-E35E-95F9-06FDBD1B5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954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28597-C046-93E2-E7FC-D96D95B00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0DB05-8B93-F741-4B07-F9159D654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0C5CAF-5245-1102-9722-48458822BB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2F84D7-D73E-6BB4-85DC-71EB3FF9BE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85E12D-E861-B084-213E-B5CC4C7461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9BCA57-4FDC-63BA-4845-80F525A77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4CCDC1-BCD0-A8AA-FF0E-653F5DB11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63C56C-F392-61C0-D50E-6AFB6D519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7551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37DAE-B4CD-1477-B806-FB657B471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1B71B-0066-8DD3-BBC9-94884A05E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66FA0-4E55-761D-E699-F22BB9CD7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36B276-7817-4CD7-686B-DBF9D9328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3301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9FD54C-01DD-F9E0-BA82-0EB6D6B0F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4F262D-82C3-4A89-8513-96A89A9FD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12525-21A8-2557-1F21-8CF69DBC1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7391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E53F-A814-6515-8A4E-9E0EF6E96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A4FA3-0D5E-DE9A-B2E9-CC6BEE047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698E41-3A67-5033-264C-68272809D3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618EE-400F-B0B2-471A-64A2150D4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3047AA-BE0D-B342-01B2-F731FBA34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A553DD-5605-F62E-8D2A-B671FB8C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2344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C8B8B-5EEF-C4A0-11E1-4B7FD9E35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10099F-26DF-817C-FAFB-209D9BF3B4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CE76B6-5FC5-EE77-B123-B20C6C87A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BE66FD-5EA5-A39F-BB6A-5E4610A16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80309-5C3D-4C4E-F8EE-3342C4C1F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A91FF-94D5-494B-A126-92B0D6868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2673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67E7AD-5440-5BD5-A801-EFB8755B7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3F05E-A41D-51EA-EF53-24CC6A854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06AE0-7AD4-29E3-ABE7-1E377EB8C2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32725-1FB2-4086-BED4-E9C4CE48D8B6}" type="datetimeFigureOut">
              <a:rPr lang="en-IN" smtClean="0"/>
              <a:t>18-07-2025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2858F-E5E3-F4A6-51B2-93B5550421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ACE1D-1585-B9DB-B607-09ADBF5645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109EF-013A-4092-97FB-30823C511E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0664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4E74A74-D1BB-AACD-0E6A-CC68F8A608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6EB2193-3C15-0DEE-CD37-D009D8BDC263}"/>
              </a:ext>
            </a:extLst>
          </p:cNvPr>
          <p:cNvSpPr/>
          <p:nvPr/>
        </p:nvSpPr>
        <p:spPr>
          <a:xfrm rot="19007685">
            <a:off x="-78626" y="1022758"/>
            <a:ext cx="12327296" cy="4219159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CA7B803-6436-631A-B8A3-86A152EC83B7}"/>
              </a:ext>
            </a:extLst>
          </p:cNvPr>
          <p:cNvGrpSpPr/>
          <p:nvPr/>
        </p:nvGrpSpPr>
        <p:grpSpPr>
          <a:xfrm>
            <a:off x="7020952" y="20923"/>
            <a:ext cx="6697416" cy="3846234"/>
            <a:chOff x="7020952" y="20923"/>
            <a:chExt cx="6697416" cy="3846234"/>
          </a:xfrm>
          <a:blipFill>
            <a:blip r:embed="rId3"/>
            <a:stretch>
              <a:fillRect/>
            </a:stretch>
          </a:blipFill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F3F58F9F-142F-EEB6-1281-84AD3069E040}"/>
                </a:ext>
              </a:extLst>
            </p:cNvPr>
            <p:cNvSpPr/>
            <p:nvPr/>
          </p:nvSpPr>
          <p:spPr>
            <a:xfrm rot="18978296">
              <a:off x="7034397" y="1399618"/>
              <a:ext cx="6074372" cy="1469640"/>
            </a:xfrm>
            <a:prstGeom prst="roundRect">
              <a:avLst>
                <a:gd name="adj" fmla="val 19988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0253625D-3CAB-4D82-2714-3B1FF026F22B}"/>
                </a:ext>
              </a:extLst>
            </p:cNvPr>
            <p:cNvSpPr/>
            <p:nvPr/>
          </p:nvSpPr>
          <p:spPr>
            <a:xfrm rot="18963660">
              <a:off x="7020952" y="20923"/>
              <a:ext cx="4567622" cy="1483610"/>
            </a:xfrm>
            <a:prstGeom prst="roundRect">
              <a:avLst>
                <a:gd name="adj" fmla="val 25385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85E7CB3-C453-570E-1809-561457A3D2D7}"/>
                </a:ext>
              </a:extLst>
            </p:cNvPr>
            <p:cNvSpPr/>
            <p:nvPr/>
          </p:nvSpPr>
          <p:spPr>
            <a:xfrm rot="18956788">
              <a:off x="8829559" y="2397517"/>
              <a:ext cx="4888809" cy="1469640"/>
            </a:xfrm>
            <a:prstGeom prst="roundRect">
              <a:avLst>
                <a:gd name="adj" fmla="val 24959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521B581-359D-5426-FF3A-F61B8232A18B}"/>
              </a:ext>
            </a:extLst>
          </p:cNvPr>
          <p:cNvSpPr txBox="1"/>
          <p:nvPr/>
        </p:nvSpPr>
        <p:spPr>
          <a:xfrm>
            <a:off x="3644900" y="2527300"/>
            <a:ext cx="3905976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>
                <a:latin typeface="Maiandra GD" panose="020E0502030308020204" pitchFamily="34" charset="0"/>
              </a:rPr>
              <a:t>Starscope : a star gazing service</a:t>
            </a:r>
          </a:p>
          <a:p>
            <a:endParaRPr lang="en-IN" sz="1200" u="sng" dirty="0">
              <a:latin typeface="Maiandra GD" panose="020E0502030308020204" pitchFamily="34" charset="0"/>
            </a:endParaRPr>
          </a:p>
          <a:p>
            <a:r>
              <a:rPr lang="en-IN" sz="2800" dirty="0">
                <a:latin typeface="Maiandra GD" panose="020E0502030308020204" pitchFamily="34" charset="0"/>
              </a:rPr>
              <a:t>  </a:t>
            </a:r>
            <a:r>
              <a:rPr lang="en-IN" sz="3200" dirty="0">
                <a:latin typeface="Maiandra GD" panose="020E0502030308020204" pitchFamily="34" charset="0"/>
              </a:rPr>
              <a:t>by Indus Valley World School</a:t>
            </a:r>
            <a:endParaRPr lang="en-IN" sz="2800" dirty="0"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289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27A8E5-FE09-8089-02D8-CF7B00A39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D23B975-9728-09AF-5841-67852C26D6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3E45074-1326-5725-14F3-45996995CDDE}"/>
              </a:ext>
            </a:extLst>
          </p:cNvPr>
          <p:cNvSpPr/>
          <p:nvPr/>
        </p:nvSpPr>
        <p:spPr>
          <a:xfrm rot="19007685">
            <a:off x="8608174" y="5518558"/>
            <a:ext cx="12327296" cy="4219159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132D303-9145-4B35-9E52-FC87BCADC184}"/>
              </a:ext>
            </a:extLst>
          </p:cNvPr>
          <p:cNvGrpSpPr/>
          <p:nvPr/>
        </p:nvGrpSpPr>
        <p:grpSpPr>
          <a:xfrm rot="340253">
            <a:off x="-1482876" y="403498"/>
            <a:ext cx="6670141" cy="3854167"/>
            <a:chOff x="-1798244" y="-1429318"/>
            <a:chExt cx="6670141" cy="3854167"/>
          </a:xfrm>
          <a:blipFill>
            <a:blip r:embed="rId3"/>
            <a:stretch>
              <a:fillRect/>
            </a:stretch>
          </a:blipFill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14190355-B5D2-DD6E-7CDC-73A5A09CFF96}"/>
                </a:ext>
              </a:extLst>
            </p:cNvPr>
            <p:cNvSpPr/>
            <p:nvPr/>
          </p:nvSpPr>
          <p:spPr>
            <a:xfrm rot="13247802">
              <a:off x="-1470260" y="-282837"/>
              <a:ext cx="6074372" cy="1469640"/>
            </a:xfrm>
            <a:prstGeom prst="roundRect">
              <a:avLst>
                <a:gd name="adj" fmla="val 19988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6F79C59-FFEB-3835-7314-DBABDACBB6CC}"/>
                </a:ext>
              </a:extLst>
            </p:cNvPr>
            <p:cNvSpPr/>
            <p:nvPr/>
          </p:nvSpPr>
          <p:spPr>
            <a:xfrm rot="13221734">
              <a:off x="304275" y="-1429318"/>
              <a:ext cx="4567622" cy="1483610"/>
            </a:xfrm>
            <a:prstGeom prst="roundRect">
              <a:avLst>
                <a:gd name="adj" fmla="val 25385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5E59FC0-8A16-A3D0-089E-2A33975DC45F}"/>
                </a:ext>
              </a:extLst>
            </p:cNvPr>
            <p:cNvSpPr/>
            <p:nvPr/>
          </p:nvSpPr>
          <p:spPr>
            <a:xfrm rot="13266075">
              <a:off x="-1798244" y="955209"/>
              <a:ext cx="4888809" cy="1469640"/>
            </a:xfrm>
            <a:prstGeom prst="roundRect">
              <a:avLst>
                <a:gd name="adj" fmla="val 24959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03B9FAA-0F46-9B74-5B67-88CC7B5A3176}"/>
              </a:ext>
            </a:extLst>
          </p:cNvPr>
          <p:cNvSpPr txBox="1"/>
          <p:nvPr/>
        </p:nvSpPr>
        <p:spPr>
          <a:xfrm>
            <a:off x="10477500" y="8067013"/>
            <a:ext cx="39059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>
                <a:latin typeface="Maiandra GD" panose="020E0502030308020204" pitchFamily="34" charset="0"/>
              </a:rPr>
              <a:t>Starscope : a star gazing service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C022BBA-DF97-890D-6209-8ED0893623FF}"/>
              </a:ext>
            </a:extLst>
          </p:cNvPr>
          <p:cNvSpPr/>
          <p:nvPr/>
        </p:nvSpPr>
        <p:spPr>
          <a:xfrm>
            <a:off x="5956300" y="546100"/>
            <a:ext cx="5740400" cy="57531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2D0847-95C6-F0DC-E616-E557465FC28E}"/>
              </a:ext>
            </a:extLst>
          </p:cNvPr>
          <p:cNvSpPr txBox="1"/>
          <p:nvPr/>
        </p:nvSpPr>
        <p:spPr>
          <a:xfrm>
            <a:off x="6894541" y="1272334"/>
            <a:ext cx="4238854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u="sng" dirty="0">
                <a:latin typeface="Maiandra GD" panose="020E0502030308020204" pitchFamily="34" charset="0"/>
              </a:rPr>
              <a:t>Problem statement</a:t>
            </a:r>
          </a:p>
          <a:p>
            <a:endParaRPr lang="en-IN" sz="1400" b="1" u="sng" dirty="0">
              <a:latin typeface="Maiandra GD" panose="020E0502030308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No strong online presence of to expand its reach and streamline service delivery.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Scattered information and no facilitate user engagement.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23212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37A21E-2CEC-9AFE-E342-58F87AC98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EA9C011-54FD-EAE6-6A88-91C21753FC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46F033E-C1C8-B758-544E-0211EE9D5937}"/>
              </a:ext>
            </a:extLst>
          </p:cNvPr>
          <p:cNvSpPr/>
          <p:nvPr/>
        </p:nvSpPr>
        <p:spPr>
          <a:xfrm rot="19007685">
            <a:off x="8608174" y="5518558"/>
            <a:ext cx="12327296" cy="4219159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7071139-E014-2327-EEA2-4E2DD25B894E}"/>
              </a:ext>
            </a:extLst>
          </p:cNvPr>
          <p:cNvGrpSpPr/>
          <p:nvPr/>
        </p:nvGrpSpPr>
        <p:grpSpPr>
          <a:xfrm rot="2965136">
            <a:off x="2638411" y="4382815"/>
            <a:ext cx="6670141" cy="3854167"/>
            <a:chOff x="-1798244" y="-1429318"/>
            <a:chExt cx="6670141" cy="3854167"/>
          </a:xfrm>
          <a:blipFill dpi="0" rotWithShape="1">
            <a:blip r:embed="rId3"/>
            <a:srcRect/>
            <a:stretch>
              <a:fillRect/>
            </a:stretch>
          </a:blipFill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DFCA2F8E-47B0-B1B0-D715-94FB096E44AF}"/>
                </a:ext>
              </a:extLst>
            </p:cNvPr>
            <p:cNvSpPr/>
            <p:nvPr/>
          </p:nvSpPr>
          <p:spPr>
            <a:xfrm rot="13247802">
              <a:off x="-1470260" y="-282837"/>
              <a:ext cx="6074372" cy="1469640"/>
            </a:xfrm>
            <a:prstGeom prst="roundRect">
              <a:avLst>
                <a:gd name="adj" fmla="val 19988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0464637E-D709-175A-A76D-7659AB9102F1}"/>
                </a:ext>
              </a:extLst>
            </p:cNvPr>
            <p:cNvSpPr/>
            <p:nvPr/>
          </p:nvSpPr>
          <p:spPr>
            <a:xfrm rot="13221734">
              <a:off x="304275" y="-1429318"/>
              <a:ext cx="4567622" cy="1483610"/>
            </a:xfrm>
            <a:prstGeom prst="roundRect">
              <a:avLst>
                <a:gd name="adj" fmla="val 25385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1AAB478-D217-8917-8017-1377F94C687D}"/>
                </a:ext>
              </a:extLst>
            </p:cNvPr>
            <p:cNvSpPr/>
            <p:nvPr/>
          </p:nvSpPr>
          <p:spPr>
            <a:xfrm rot="13266075">
              <a:off x="-1798244" y="955209"/>
              <a:ext cx="4888809" cy="1469640"/>
            </a:xfrm>
            <a:prstGeom prst="roundRect">
              <a:avLst>
                <a:gd name="adj" fmla="val 24959"/>
              </a:avLst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F8488F6-8B59-6CDD-FC0D-1247C8C1CA50}"/>
              </a:ext>
            </a:extLst>
          </p:cNvPr>
          <p:cNvSpPr txBox="1"/>
          <p:nvPr/>
        </p:nvSpPr>
        <p:spPr>
          <a:xfrm>
            <a:off x="10477500" y="8067013"/>
            <a:ext cx="39059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>
                <a:latin typeface="Maiandra GD" panose="020E0502030308020204" pitchFamily="34" charset="0"/>
              </a:rPr>
              <a:t>Starscope : a star gazing service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258272E-9D87-713E-5F4B-08094EBFF9E7}"/>
              </a:ext>
            </a:extLst>
          </p:cNvPr>
          <p:cNvSpPr/>
          <p:nvPr/>
        </p:nvSpPr>
        <p:spPr>
          <a:xfrm>
            <a:off x="14287500" y="-1167143"/>
            <a:ext cx="5740400" cy="57531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DE9694-F08E-3306-1FD5-B635CA07A12F}"/>
              </a:ext>
            </a:extLst>
          </p:cNvPr>
          <p:cNvSpPr txBox="1"/>
          <p:nvPr/>
        </p:nvSpPr>
        <p:spPr>
          <a:xfrm>
            <a:off x="4278341" y="7828835"/>
            <a:ext cx="4238854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u="sng" dirty="0">
                <a:latin typeface="Maiandra GD" panose="020E0502030308020204" pitchFamily="34" charset="0"/>
              </a:rPr>
              <a:t>Problem statement</a:t>
            </a:r>
          </a:p>
          <a:p>
            <a:endParaRPr lang="en-IN" sz="1400" b="1" u="sng" dirty="0">
              <a:latin typeface="Maiandra GD" panose="020E0502030308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No strong online presence of to expand its reach and streamline service delivery.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Scattered information and no facilitate user engagement.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02FD8E-1AC9-3EB9-0A34-250C051BE021}"/>
              </a:ext>
            </a:extLst>
          </p:cNvPr>
          <p:cNvSpPr txBox="1"/>
          <p:nvPr/>
        </p:nvSpPr>
        <p:spPr>
          <a:xfrm>
            <a:off x="3657600" y="165100"/>
            <a:ext cx="5284908" cy="4416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u="sng" dirty="0">
                <a:latin typeface="Maiandra GD" panose="020E0502030308020204" pitchFamily="34" charset="0"/>
              </a:rPr>
              <a:t>Key features of our website:</a:t>
            </a:r>
          </a:p>
          <a:p>
            <a:endParaRPr lang="en-IN" sz="1100" b="1" u="sng" dirty="0">
              <a:latin typeface="Maiandra GD" panose="020E0502030308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Maiandra GD" panose="020E0502030308020204" pitchFamily="34" charset="0"/>
              </a:rPr>
              <a:t>Real time constellation finder.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Maiandra GD" panose="020E0502030308020204" pitchFamily="34" charset="0"/>
              </a:rPr>
              <a:t>Guided telescope tours.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Maiandra GD" panose="020E0502030308020204" pitchFamily="34" charset="0"/>
              </a:rPr>
              <a:t>Celestial event livestream.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Maiandra GD" panose="020E0502030308020204" pitchFamily="34" charset="0"/>
              </a:rPr>
              <a:t>Educational webinars.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Maiandra GD" panose="020E0502030308020204" pitchFamily="34" charset="0"/>
              </a:rPr>
              <a:t>Event countdown </a:t>
            </a:r>
            <a:r>
              <a:rPr lang="en-IN" sz="2800" dirty="0" err="1">
                <a:latin typeface="Maiandra GD" panose="020E0502030308020204" pitchFamily="34" charset="0"/>
              </a:rPr>
              <a:t>trakers</a:t>
            </a:r>
            <a:r>
              <a:rPr lang="en-IN" sz="2800" dirty="0">
                <a:latin typeface="Maiandra GD" panose="020E0502030308020204" pitchFamily="34" charset="0"/>
              </a:rPr>
              <a:t> 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>
              <a:latin typeface="Maiandra GD" panose="020E0502030308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>
              <a:latin typeface="Maiandra GD" panose="020E0502030308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>
              <a:latin typeface="Maiandra GD" panose="020E0502030308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6237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7B25E0-B3BB-D6C1-BD48-1930F7418A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463BF2-3355-67D8-1FF9-4881FD24A3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4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188A22-268E-2C9C-7888-333D4EB21323}"/>
              </a:ext>
            </a:extLst>
          </p:cNvPr>
          <p:cNvSpPr txBox="1"/>
          <p:nvPr/>
        </p:nvSpPr>
        <p:spPr>
          <a:xfrm>
            <a:off x="5089064" y="319901"/>
            <a:ext cx="1796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8696E58-374A-CC1B-0AE5-E7EA6B3BB4CD}"/>
              </a:ext>
            </a:extLst>
          </p:cNvPr>
          <p:cNvSpPr/>
          <p:nvPr/>
        </p:nvSpPr>
        <p:spPr>
          <a:xfrm>
            <a:off x="5264150" y="596900"/>
            <a:ext cx="2413000" cy="84312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2069A-8F36-E007-42FE-6E9D57D3C67B}"/>
              </a:ext>
            </a:extLst>
          </p:cNvPr>
          <p:cNvSpPr txBox="1"/>
          <p:nvPr/>
        </p:nvSpPr>
        <p:spPr>
          <a:xfrm>
            <a:off x="5362186" y="596900"/>
            <a:ext cx="2850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u="sng">
                <a:latin typeface="Maiandra GD" panose="020E0502030308020204" pitchFamily="34" charset="0"/>
              </a:rPr>
              <a:t>Tech </a:t>
            </a:r>
            <a:r>
              <a:rPr lang="en-IN" sz="3600" u="sng" dirty="0">
                <a:latin typeface="Maiandra GD" panose="020E0502030308020204" pitchFamily="34" charset="0"/>
              </a:rPr>
              <a:t>stack 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7ABAC8D-A61D-A293-B6BD-944AA58AFEDB}"/>
              </a:ext>
            </a:extLst>
          </p:cNvPr>
          <p:cNvSpPr/>
          <p:nvPr/>
        </p:nvSpPr>
        <p:spPr>
          <a:xfrm>
            <a:off x="2889250" y="1520231"/>
            <a:ext cx="6965950" cy="458847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2F36E7-5BA6-6B74-759C-DDD7D7269A0C}"/>
              </a:ext>
            </a:extLst>
          </p:cNvPr>
          <p:cNvSpPr txBox="1"/>
          <p:nvPr/>
        </p:nvSpPr>
        <p:spPr>
          <a:xfrm>
            <a:off x="3416300" y="1840131"/>
            <a:ext cx="610870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Maiandra GD" panose="020E0502030308020204" pitchFamily="34" charset="0"/>
              </a:rPr>
              <a:t>Front end</a:t>
            </a:r>
            <a:r>
              <a:rPr lang="en-IN" sz="2800" dirty="0">
                <a:latin typeface="Maiandra GD" panose="020E050203030802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>
                <a:latin typeface="Maiandra GD" panose="020E0502030308020204" pitchFamily="34" charset="0"/>
              </a:rPr>
              <a:t>React + Vite + TypeScript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>
                <a:latin typeface="Maiandra GD" panose="020E0502030308020204" pitchFamily="34" charset="0"/>
              </a:rPr>
              <a:t>React query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>
                <a:latin typeface="Maiandra GD" panose="020E0502030308020204" pitchFamily="34" charset="0"/>
              </a:rPr>
              <a:t>Tailwind CSS + Shadcn/UI + Framer Motion</a:t>
            </a:r>
          </a:p>
          <a:p>
            <a:pPr algn="ctr"/>
            <a:r>
              <a:rPr lang="en-IN" sz="2800" u="sng" dirty="0">
                <a:latin typeface="Maiandra GD" panose="020E0502030308020204" pitchFamily="34" charset="0"/>
              </a:rPr>
              <a:t>Back end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>
                <a:latin typeface="Maiandra GD" panose="020E0502030308020204" pitchFamily="34" charset="0"/>
              </a:rPr>
              <a:t>Node.js + Express + TypeScript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>
              <a:latin typeface="Maiandra GD" panose="020E0502030308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137506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ADAB0C-1192-DE35-D860-91E8F68C48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316C5D-B6B5-9A99-7198-6B2E0ABFB1E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4" y="0"/>
            <a:ext cx="12192000" cy="6858000"/>
          </a:xfrm>
          <a:prstGeom prst="rect">
            <a:avLst/>
          </a:prstGeom>
          <a:blipFill>
            <a:blip r:embed="rId3">
              <a:alphaModFix amt="20000"/>
            </a:blip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C878D3-5045-BCF3-C7C5-3CD1FC4C365C}"/>
              </a:ext>
            </a:extLst>
          </p:cNvPr>
          <p:cNvSpPr txBox="1"/>
          <p:nvPr/>
        </p:nvSpPr>
        <p:spPr>
          <a:xfrm>
            <a:off x="5194300" y="743634"/>
            <a:ext cx="1796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46A9C64-FAAF-61F5-57C6-D781B05B7849}"/>
              </a:ext>
            </a:extLst>
          </p:cNvPr>
          <p:cNvSpPr/>
          <p:nvPr/>
        </p:nvSpPr>
        <p:spPr>
          <a:xfrm>
            <a:off x="5194300" y="139700"/>
            <a:ext cx="6994076" cy="6555641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000B4C-B8B7-B3D4-8940-95F03C4343E7}"/>
              </a:ext>
            </a:extLst>
          </p:cNvPr>
          <p:cNvSpPr txBox="1"/>
          <p:nvPr/>
        </p:nvSpPr>
        <p:spPr>
          <a:xfrm>
            <a:off x="5689600" y="266580"/>
            <a:ext cx="607060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latin typeface="Maiandra GD" panose="020E0502030308020204" pitchFamily="34" charset="0"/>
              </a:rPr>
              <a:t>UI AND UX DESIGN</a:t>
            </a:r>
          </a:p>
          <a:p>
            <a:pPr algn="ctr"/>
            <a:r>
              <a:rPr lang="en-IN" sz="2800" b="1" u="sng" dirty="0">
                <a:latin typeface="Maiandra GD" panose="020E0502030308020204" pitchFamily="34" charset="0"/>
              </a:rPr>
              <a:t>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Space-themed palette — deep blues, purples, gradients, and starlight whites.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Clean, modern sans-serif fonts for easy readability.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Tailwind CSS ensures the app looks great on mobile, tablet, and desktop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Visual elements : Constellation map, animated backgrounds, orbiting action buttons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2800" b="1" u="sng" dirty="0">
              <a:latin typeface="Maiandra GD" panose="020E0502030308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IN" sz="2800" b="1" u="sng" dirty="0">
              <a:latin typeface="Maiandra GD" panose="020E0502030308020204" pitchFamily="34" charset="0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IN" sz="2800" b="1" u="sng" dirty="0">
              <a:latin typeface="Maiandra GD" panose="020E0502030308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0557DA0-1292-C9DF-7927-0A7287C4A734}"/>
              </a:ext>
            </a:extLst>
          </p:cNvPr>
          <p:cNvGrpSpPr/>
          <p:nvPr/>
        </p:nvGrpSpPr>
        <p:grpSpPr>
          <a:xfrm>
            <a:off x="-90255" y="1"/>
            <a:ext cx="4856379" cy="4286961"/>
            <a:chOff x="-90255" y="0"/>
            <a:chExt cx="4856379" cy="4286961"/>
          </a:xfrm>
          <a:blipFill>
            <a:blip r:embed="rId4"/>
            <a:stretch>
              <a:fillRect/>
            </a:stretch>
          </a:blip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BB695AE-199C-ACC7-3DB9-FB90BB71C8F4}"/>
                </a:ext>
              </a:extLst>
            </p:cNvPr>
            <p:cNvSpPr/>
            <p:nvPr/>
          </p:nvSpPr>
          <p:spPr>
            <a:xfrm>
              <a:off x="3624" y="0"/>
              <a:ext cx="4085776" cy="1229750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751E466-88CD-0177-D94E-7A05F356B39D}"/>
                </a:ext>
              </a:extLst>
            </p:cNvPr>
            <p:cNvSpPr/>
            <p:nvPr/>
          </p:nvSpPr>
          <p:spPr>
            <a:xfrm>
              <a:off x="-90255" y="1320125"/>
              <a:ext cx="4856379" cy="139133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CB4B2DBC-DFB0-4670-3C32-720414C691C6}"/>
                </a:ext>
              </a:extLst>
            </p:cNvPr>
            <p:cNvSpPr/>
            <p:nvPr/>
          </p:nvSpPr>
          <p:spPr>
            <a:xfrm>
              <a:off x="-3624" y="2801836"/>
              <a:ext cx="4372424" cy="148512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46955604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22E20C-F54B-03B2-62C3-84E2D915D80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4" y="0"/>
            <a:ext cx="12192000" cy="6858000"/>
          </a:xfrm>
          <a:prstGeom prst="rect">
            <a:avLst/>
          </a:prstGeom>
          <a:blipFill>
            <a:blip r:embed="rId4">
              <a:alphaModFix amt="20000"/>
            </a:blip>
            <a:stretch>
              <a:fillRect/>
            </a:stretch>
          </a:blipFill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6F4FB1-AE1A-BC69-4B9B-D0C13A25DFD2}"/>
              </a:ext>
            </a:extLst>
          </p:cNvPr>
          <p:cNvSpPr/>
          <p:nvPr/>
        </p:nvSpPr>
        <p:spPr>
          <a:xfrm>
            <a:off x="2311400" y="508000"/>
            <a:ext cx="7086600" cy="5232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155DA9-DD29-58C2-B9B9-0EEFD5402F95}"/>
              </a:ext>
            </a:extLst>
          </p:cNvPr>
          <p:cNvSpPr txBox="1"/>
          <p:nvPr/>
        </p:nvSpPr>
        <p:spPr>
          <a:xfrm>
            <a:off x="2984500" y="862042"/>
            <a:ext cx="5994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u="sng" dirty="0">
                <a:latin typeface="Maiandra GD" panose="020E0502030308020204" pitchFamily="34" charset="0"/>
              </a:rPr>
              <a:t>Why people should choose starscope?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>
                <a:latin typeface="Maiandra GD" panose="020E0502030308020204" pitchFamily="34" charset="0"/>
              </a:rPr>
              <a:t>All in one astronomy platform.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>
                <a:latin typeface="Maiandra GD" panose="020E0502030308020204" pitchFamily="34" charset="0"/>
              </a:rPr>
              <a:t>Made for everyone: beginner friendly and powerful enough for advanced users.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3200" dirty="0">
                <a:latin typeface="Maiandra GD" panose="020E0502030308020204" pitchFamily="34" charset="0"/>
              </a:rPr>
              <a:t>Interactive , not boring.</a:t>
            </a:r>
          </a:p>
          <a:p>
            <a:pPr algn="ctr"/>
            <a:endParaRPr lang="en-IN" sz="3200" b="1" u="sng" dirty="0"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376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283F49-054E-0E04-F874-157012636EF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4" y="0"/>
            <a:ext cx="12192000" cy="6858000"/>
          </a:xfrm>
          <a:prstGeom prst="rect">
            <a:avLst/>
          </a:prstGeom>
          <a:blipFill>
            <a:blip r:embed="rId3">
              <a:alphaModFix amt="20000"/>
            </a:blip>
            <a:stretch>
              <a:fillRect/>
            </a:stretch>
          </a:blipFill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7EC48CA-3285-7370-18C1-8097BD107C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50800"/>
            <a:ext cx="6858000" cy="6756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54D73A-980D-225E-5DB2-9B303D9A090F}"/>
              </a:ext>
            </a:extLst>
          </p:cNvPr>
          <p:cNvSpPr txBox="1"/>
          <p:nvPr/>
        </p:nvSpPr>
        <p:spPr>
          <a:xfrm>
            <a:off x="1244601" y="1879600"/>
            <a:ext cx="2819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Maiandra GD" panose="020E0502030308020204" pitchFamily="34" charset="0"/>
              </a:rPr>
              <a:t>StarScope Value Proposition Matrix: Serving Every Stargazer</a:t>
            </a:r>
            <a:endParaRPr lang="en-IN" sz="2800" b="1" u="sng" dirty="0"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8718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FFB98-E765-97CF-BF29-CE7826475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6927B0-69FF-3877-54E7-D9498B7F97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4" y="0"/>
            <a:ext cx="12192000" cy="6858000"/>
          </a:xfrm>
          <a:prstGeom prst="rect">
            <a:avLst/>
          </a:prstGeom>
          <a:blipFill>
            <a:blip r:embed="rId3">
              <a:alphaModFix amt="20000"/>
            </a:blip>
            <a:stretch>
              <a:fillRect/>
            </a:stretch>
          </a:blip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FFBB57-89E7-E0BC-9676-62F3DC7F7AF7}"/>
              </a:ext>
            </a:extLst>
          </p:cNvPr>
          <p:cNvSpPr txBox="1"/>
          <p:nvPr/>
        </p:nvSpPr>
        <p:spPr>
          <a:xfrm>
            <a:off x="5194300" y="743634"/>
            <a:ext cx="1796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81B964E-6FFB-AAA2-F0B8-BFB5A7955E8F}"/>
              </a:ext>
            </a:extLst>
          </p:cNvPr>
          <p:cNvGrpSpPr/>
          <p:nvPr/>
        </p:nvGrpSpPr>
        <p:grpSpPr>
          <a:xfrm>
            <a:off x="6438833" y="2588112"/>
            <a:ext cx="5733886" cy="4253429"/>
            <a:chOff x="-106074" y="346105"/>
            <a:chExt cx="4623054" cy="4253429"/>
          </a:xfrm>
          <a:blipFill>
            <a:blip r:embed="rId4"/>
            <a:stretch>
              <a:fillRect/>
            </a:stretch>
          </a:blip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D81AFFDA-668E-56CC-405A-537292823A26}"/>
                </a:ext>
              </a:extLst>
            </p:cNvPr>
            <p:cNvSpPr/>
            <p:nvPr/>
          </p:nvSpPr>
          <p:spPr>
            <a:xfrm>
              <a:off x="252499" y="346105"/>
              <a:ext cx="4264481" cy="1229751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1F0DBE1-73A0-67D2-D6C7-293745E1CF0E}"/>
                </a:ext>
              </a:extLst>
            </p:cNvPr>
            <p:cNvSpPr/>
            <p:nvPr/>
          </p:nvSpPr>
          <p:spPr>
            <a:xfrm>
              <a:off x="-106074" y="1649465"/>
              <a:ext cx="4623054" cy="139133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E181584-E5A8-1B5E-539B-357E3DC989C8}"/>
                </a:ext>
              </a:extLst>
            </p:cNvPr>
            <p:cNvSpPr/>
            <p:nvPr/>
          </p:nvSpPr>
          <p:spPr>
            <a:xfrm>
              <a:off x="338680" y="3114409"/>
              <a:ext cx="4178300" cy="148512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6495EAB-3B35-0DFF-9F97-93061C17A4DE}"/>
              </a:ext>
            </a:extLst>
          </p:cNvPr>
          <p:cNvSpPr/>
          <p:nvPr/>
        </p:nvSpPr>
        <p:spPr>
          <a:xfrm>
            <a:off x="381000" y="743634"/>
            <a:ext cx="5644755" cy="5047567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5CA21B-7315-AE30-1025-47ADC983FE3B}"/>
              </a:ext>
            </a:extLst>
          </p:cNvPr>
          <p:cNvSpPr txBox="1"/>
          <p:nvPr/>
        </p:nvSpPr>
        <p:spPr>
          <a:xfrm>
            <a:off x="476864" y="1066799"/>
            <a:ext cx="5481482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u="sng" dirty="0">
                <a:latin typeface="Maiandra GD" panose="020E0502030308020204" pitchFamily="34" charset="0"/>
              </a:rPr>
              <a:t>Future scopes that can be implemented:</a:t>
            </a:r>
          </a:p>
          <a:p>
            <a:pPr algn="ctr"/>
            <a:endParaRPr lang="en-IN" sz="1200" u="sng" dirty="0">
              <a:latin typeface="Maiandra GD" panose="020E0502030308020204" pitchFamily="34" charset="0"/>
            </a:endParaRPr>
          </a:p>
          <a:p>
            <a:pPr algn="ctr"/>
            <a:endParaRPr lang="en-IN" sz="1400" u="sng" dirty="0">
              <a:latin typeface="Maiandra GD" panose="020E0502030308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Personalized Stargazing Calendar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1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Educational Hub &amp; Quizzes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1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Maiandra GD" panose="020E0502030308020204" pitchFamily="34" charset="0"/>
              </a:rPr>
              <a:t>Global stargazing community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dirty="0">
              <a:latin typeface="Maiandra GD" panose="020E0502030308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7409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2D36E8-4F5E-B40A-5605-0440BBD10A7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4" y="0"/>
            <a:ext cx="12192000" cy="6858000"/>
          </a:xfrm>
          <a:prstGeom prst="rect">
            <a:avLst/>
          </a:prstGeom>
          <a:blipFill>
            <a:blip r:embed="rId3">
              <a:alphaModFix amt="20000"/>
            </a:blip>
            <a:stretch>
              <a:fillRect/>
            </a:stretch>
          </a:blipFill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AE07C8A-F75B-7646-3040-C468BB0BF2FD}"/>
              </a:ext>
            </a:extLst>
          </p:cNvPr>
          <p:cNvSpPr/>
          <p:nvPr/>
        </p:nvSpPr>
        <p:spPr>
          <a:xfrm>
            <a:off x="1346200" y="393700"/>
            <a:ext cx="9372600" cy="5105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02BB52-115D-ABF6-150F-A5A0315186FA}"/>
              </a:ext>
            </a:extLst>
          </p:cNvPr>
          <p:cNvSpPr txBox="1"/>
          <p:nvPr/>
        </p:nvSpPr>
        <p:spPr>
          <a:xfrm>
            <a:off x="1879600" y="566678"/>
            <a:ext cx="83185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u="sng" dirty="0">
                <a:latin typeface="Maiandra GD" panose="020E0502030308020204" pitchFamily="34" charset="0"/>
              </a:rPr>
              <a:t>Conclusion</a:t>
            </a:r>
          </a:p>
          <a:p>
            <a:pPr algn="ctr"/>
            <a:endParaRPr lang="en-IN" sz="1400" b="1" u="sng" dirty="0">
              <a:latin typeface="Maiandra GD" panose="020E0502030308020204" pitchFamily="34" charset="0"/>
            </a:endParaRPr>
          </a:p>
          <a:p>
            <a:r>
              <a:rPr lang="en-US" sz="2800" b="1" dirty="0"/>
              <a:t>StarScope</a:t>
            </a:r>
            <a:r>
              <a:rPr lang="en-US" sz="2800" dirty="0"/>
              <a:t> is more than just a website —</a:t>
            </a:r>
            <a:br>
              <a:rPr lang="en-US" sz="2800" dirty="0"/>
            </a:br>
            <a:r>
              <a:rPr lang="en-US" sz="2800" dirty="0"/>
              <a:t>it's a complete stargazing experience built for everyone who’s ever looked up at the night sky and wondered what’s out there.</a:t>
            </a:r>
          </a:p>
          <a:p>
            <a:r>
              <a:rPr lang="en-US" sz="2800" dirty="0"/>
              <a:t>With modern design, real-time features, and interactive tools, StarScope connects people to the cosmos through guided tours, astrophotography, live events, and educational content — all in one place.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9864974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306</Words>
  <Application>Microsoft Office PowerPoint</Application>
  <PresentationFormat>Widescreen</PresentationFormat>
  <Paragraphs>54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Maiandra GD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Sanjib Saha</dc:creator>
  <cp:lastModifiedBy>Sanjib Saha</cp:lastModifiedBy>
  <cp:revision>1</cp:revision>
  <dcterms:created xsi:type="dcterms:W3CDTF">2025-07-18T04:00:47Z</dcterms:created>
  <dcterms:modified xsi:type="dcterms:W3CDTF">2025-07-18T06:01:38Z</dcterms:modified>
</cp:coreProperties>
</file>

<file path=docProps/thumbnail.jpeg>
</file>